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8.xml" ContentType="application/vnd.openxmlformats-officedocument.presentationml.tags+xml"/>
  <Override PartName="/ppt/tags/tag7.xml" ContentType="application/vnd.openxmlformats-officedocument.presentationml.tags+xml"/>
  <Override PartName="/ppt/tags/tag12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1.xml" ContentType="application/vnd.openxmlformats-officedocument.presentationml.tags+xml"/>
  <Override PartName="/ppt/tags/tag10.xml" ContentType="application/vnd.openxmlformats-officedocument.presentationml.tags+xml"/>
  <Override PartName="/ppt/tags/tag13.xml" ContentType="application/vnd.openxmlformats-officedocument.presentationml.tags+xml"/>
  <Override PartName="/ppt/tags/tag9.xml" ContentType="application/vnd.openxmlformats-officedocument.presentationml.tags+xml"/>
  <Override PartName="/ppt/tags/tag15.xml" ContentType="application/vnd.openxmlformats-officedocument.presentationml.tags+xml"/>
  <Override PartName="/ppt/tags/tag6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50" r:id="rId1"/>
  </p:sldMasterIdLst>
  <p:notesMasterIdLst>
    <p:notesMasterId r:id="rId10"/>
  </p:notesMasterIdLst>
  <p:handoutMasterIdLst>
    <p:handoutMasterId r:id="rId11"/>
  </p:handoutMasterIdLst>
  <p:sldIdLst>
    <p:sldId id="539" r:id="rId2"/>
    <p:sldId id="538" r:id="rId3"/>
    <p:sldId id="564" r:id="rId4"/>
    <p:sldId id="586" r:id="rId5"/>
    <p:sldId id="587" r:id="rId6"/>
    <p:sldId id="588" r:id="rId7"/>
    <p:sldId id="590" r:id="rId8"/>
    <p:sldId id="563" r:id="rId9"/>
  </p:sldIdLst>
  <p:sldSz cx="9144000" cy="6858000" type="screen4x3"/>
  <p:notesSz cx="7315200" cy="96012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16F"/>
    <a:srgbClr val="002060"/>
    <a:srgbClr val="C1E0FF"/>
    <a:srgbClr val="0056AC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33" autoAdjust="0"/>
    <p:restoredTop sz="95933" autoAdjust="0"/>
  </p:normalViewPr>
  <p:slideViewPr>
    <p:cSldViewPr snapToGrid="0">
      <p:cViewPr varScale="1">
        <p:scale>
          <a:sx n="50" d="100"/>
          <a:sy n="50" d="100"/>
        </p:scale>
        <p:origin x="634" y="29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804" y="132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CBC982F-AA4E-4E17-9BE3-FCD2E928B6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0900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5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defTabSz="966432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defRPr/>
            </a:pPr>
            <a:r>
              <a:rPr lang="en-US" dirty="0"/>
              <a:t>Drug Recognition Expert 7-Day School</a:t>
            </a:r>
          </a:p>
          <a:p>
            <a:pPr algn="ctr">
              <a:defRPr/>
            </a:pPr>
            <a:r>
              <a:rPr lang="en-US" dirty="0"/>
              <a:t>Introduction and Overview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432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Session 1</a:t>
            </a:r>
          </a:p>
          <a:p>
            <a:pPr>
              <a:defRPr/>
            </a:pPr>
            <a:r>
              <a:rPr lang="en-US" dirty="0"/>
              <a:t>Page </a:t>
            </a:r>
            <a:fld id="{5A44A6A0-AF83-4D8A-9E0F-871DE4311F47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40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0" y="9160489"/>
            <a:ext cx="1755648" cy="377752"/>
          </a:xfrm>
          <a:prstGeom prst="rect">
            <a:avLst/>
          </a:prstGeom>
        </p:spPr>
        <p:txBody>
          <a:bodyPr vert="horz" lIns="95747" tIns="47873" rIns="95747" bIns="47873" rtlCol="0" anchor="t"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 dirty="0"/>
              <a:t>Revised:</a:t>
            </a:r>
          </a:p>
          <a:p>
            <a:pPr algn="l"/>
            <a:r>
              <a:rPr lang="en-US" dirty="0"/>
              <a:t>02/2018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87680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6116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xfrm>
            <a:off x="583097" y="4561228"/>
            <a:ext cx="6185452" cy="431857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>
              <a:latin typeface="+mn-lt"/>
            </a:endParaRPr>
          </a:p>
          <a:p>
            <a:endParaRPr lang="en-US" altLang="en-US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Case Preparation and Testimony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28</a:t>
            </a:r>
          </a:p>
          <a:p>
            <a:pPr>
              <a:defRPr/>
            </a:pPr>
            <a:r>
              <a:rPr lang="en-US"/>
              <a:t>Page </a:t>
            </a:r>
            <a:fld id="{427731F6-D59C-43A1-98C8-264F268EAB55}" type="slidenum">
              <a:rPr lang="en-US" smtClean="0"/>
              <a:pPr>
                <a:defRPr/>
              </a:pPr>
              <a:t>1</a:t>
            </a:fld>
            <a:r>
              <a:rPr lang="en-US"/>
              <a:t> of 16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38410" y="3116455"/>
            <a:ext cx="6486645" cy="604403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Case Preparation and Testimony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28</a:t>
            </a:r>
          </a:p>
          <a:p>
            <a:pPr>
              <a:defRPr/>
            </a:pPr>
            <a:r>
              <a:rPr lang="en-US"/>
              <a:t>Page </a:t>
            </a:r>
            <a:fld id="{427731F6-D59C-43A1-98C8-264F268EAB55}" type="slidenum">
              <a:rPr lang="en-US" smtClean="0"/>
              <a:pPr>
                <a:defRPr/>
              </a:pPr>
              <a:t>2</a:t>
            </a:fld>
            <a:r>
              <a:rPr lang="en-US"/>
              <a:t> of 16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5886" y="3116455"/>
            <a:ext cx="6499170" cy="6044034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tabLst>
                <a:tab pos="457200" algn="l"/>
              </a:tabLst>
            </a:pPr>
            <a:endParaRPr lang="en-US" dirty="0">
              <a:effectLst/>
              <a:latin typeface="+mn-lt"/>
              <a:ea typeface="Calibri"/>
              <a:cs typeface="Times New Roman"/>
            </a:endParaRPr>
          </a:p>
          <a:p>
            <a:pPr marR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Case Preparation and Testimony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28</a:t>
            </a:r>
          </a:p>
          <a:p>
            <a:pPr>
              <a:defRPr/>
            </a:pPr>
            <a:r>
              <a:rPr lang="en-US"/>
              <a:t>Page </a:t>
            </a:r>
            <a:fld id="{427731F6-D59C-43A1-98C8-264F268EAB55}" type="slidenum">
              <a:rPr lang="en-US" smtClean="0"/>
              <a:pPr>
                <a:defRPr/>
              </a:pPr>
              <a:t>3</a:t>
            </a:fld>
            <a:r>
              <a:rPr lang="en-US"/>
              <a:t> of 16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471488"/>
            <a:ext cx="3305175" cy="247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5884" y="3116455"/>
            <a:ext cx="6499171" cy="6044034"/>
          </a:xfrm>
        </p:spPr>
        <p:txBody>
          <a:bodyPr/>
          <a:lstStyle/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tabLst>
                <a:tab pos="457200" algn="l"/>
              </a:tabLst>
            </a:pPr>
            <a:endParaRPr lang="en-US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Case Preparation and Testimony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28</a:t>
            </a:r>
          </a:p>
          <a:p>
            <a:pPr>
              <a:defRPr/>
            </a:pPr>
            <a:r>
              <a:rPr lang="en-US"/>
              <a:t>Page </a:t>
            </a:r>
            <a:fld id="{427731F6-D59C-43A1-98C8-264F268EAB55}" type="slidenum">
              <a:rPr lang="en-US" smtClean="0"/>
              <a:pPr>
                <a:defRPr/>
              </a:pPr>
              <a:t>4</a:t>
            </a:fld>
            <a:r>
              <a:rPr lang="en-US"/>
              <a:t> of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189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471488"/>
            <a:ext cx="3305175" cy="247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38410" y="3116455"/>
            <a:ext cx="6486645" cy="6044034"/>
          </a:xfrm>
        </p:spPr>
        <p:txBody>
          <a:bodyPr/>
          <a:lstStyle/>
          <a:p>
            <a:pPr marR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Case Preparation and Testimony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28</a:t>
            </a:r>
          </a:p>
          <a:p>
            <a:pPr>
              <a:defRPr/>
            </a:pPr>
            <a:r>
              <a:rPr lang="en-US"/>
              <a:t>Page </a:t>
            </a:r>
            <a:fld id="{427731F6-D59C-43A1-98C8-264F268EAB55}" type="slidenum">
              <a:rPr lang="en-US" smtClean="0"/>
              <a:pPr>
                <a:defRPr/>
              </a:pPr>
              <a:t>5</a:t>
            </a:fld>
            <a:r>
              <a:rPr lang="en-US"/>
              <a:t> of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183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471488"/>
            <a:ext cx="3305175" cy="247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38410" y="3116455"/>
            <a:ext cx="6486645" cy="6044034"/>
          </a:xfrm>
        </p:spPr>
        <p:txBody>
          <a:bodyPr/>
          <a:lstStyle/>
          <a:p>
            <a:pPr marR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Case Preparation and Testimony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28</a:t>
            </a:r>
          </a:p>
          <a:p>
            <a:pPr>
              <a:defRPr/>
            </a:pPr>
            <a:r>
              <a:rPr lang="en-US"/>
              <a:t>Page </a:t>
            </a:r>
            <a:fld id="{427731F6-D59C-43A1-98C8-264F268EAB55}" type="slidenum">
              <a:rPr lang="en-US" smtClean="0"/>
              <a:pPr>
                <a:defRPr/>
              </a:pPr>
              <a:t>6</a:t>
            </a:fld>
            <a:r>
              <a:rPr lang="en-US"/>
              <a:t> of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1024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471488"/>
            <a:ext cx="3305175" cy="247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13358" y="3116455"/>
            <a:ext cx="6511697" cy="6044034"/>
          </a:xfrm>
        </p:spPr>
        <p:txBody>
          <a:bodyPr/>
          <a:lstStyle/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200" i="1" kern="1200" dirty="0">
              <a:solidFill>
                <a:schemeClr val="tx1"/>
              </a:solidFill>
              <a:effectLst/>
              <a:latin typeface="Arial" charset="0"/>
              <a:ea typeface="Calibri"/>
              <a:cs typeface="Times New Roman"/>
            </a:endParaRP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tabLst>
                <a:tab pos="457200" algn="l"/>
              </a:tabLst>
            </a:pPr>
            <a:endParaRPr lang="en-US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Case Preparation and Testimony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28</a:t>
            </a:r>
          </a:p>
          <a:p>
            <a:pPr>
              <a:defRPr/>
            </a:pPr>
            <a:r>
              <a:rPr lang="en-US"/>
              <a:t>Page </a:t>
            </a:r>
            <a:fld id="{427731F6-D59C-43A1-98C8-264F268EAB55}" type="slidenum">
              <a:rPr lang="en-US" smtClean="0"/>
              <a:pPr>
                <a:defRPr/>
              </a:pPr>
              <a:t>7</a:t>
            </a:fld>
            <a:r>
              <a:rPr lang="en-US"/>
              <a:t> of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3020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005013" y="471488"/>
            <a:ext cx="3305175" cy="2479675"/>
          </a:xfrm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R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Case Preparation and Testimony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28</a:t>
            </a:r>
          </a:p>
          <a:p>
            <a:pPr>
              <a:defRPr/>
            </a:pPr>
            <a:r>
              <a:rPr lang="en-US"/>
              <a:t>Page </a:t>
            </a:r>
            <a:fld id="{427731F6-D59C-43A1-98C8-264F268EAB55}" type="slidenum">
              <a:rPr lang="en-US" smtClean="0"/>
              <a:pPr>
                <a:defRPr/>
              </a:pPr>
              <a:t>8</a:t>
            </a:fld>
            <a:r>
              <a:rPr lang="en-US"/>
              <a:t> of 16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51" y="1862153"/>
            <a:ext cx="4872624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511" y="3856409"/>
            <a:ext cx="4869923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56E2657-6E74-4A22-8C28-A8E0FE4F65D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73688" y="863600"/>
            <a:ext cx="3381375" cy="47355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590C290B-620B-438F-A69E-3237A2D09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723" y="5505018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0C0653-83B5-493E-B36C-08E78B9D19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27" y="5729128"/>
            <a:ext cx="1136643" cy="75925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994E47-CF5A-4529-9852-AFA765115EB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353" y="5913755"/>
            <a:ext cx="1658382" cy="390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38AB4B-8C3C-40B1-B2E1-8B326641C7E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794327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50" y="1862153"/>
            <a:ext cx="8536487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511" y="3856409"/>
            <a:ext cx="8534126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590C290B-620B-438F-A69E-3237A2D09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317" y="5416873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0C0653-83B5-493E-B36C-08E78B9D19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821" y="5640983"/>
            <a:ext cx="1136643" cy="75925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994E47-CF5A-4529-9852-AFA765115EB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1947" y="5825610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1575336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8434" y="2062570"/>
            <a:ext cx="4872624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60794" y="4056826"/>
            <a:ext cx="4869923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56E2657-6E74-4A22-8C28-A8E0FE4F65D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59665" y="921000"/>
            <a:ext cx="3381375" cy="47355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590C290B-620B-438F-A69E-3237A2D09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613" y="5292076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0C0653-83B5-493E-B36C-08E78B9D19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117" y="5516186"/>
            <a:ext cx="1136643" cy="75925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994E47-CF5A-4529-9852-AFA765115EB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0243" y="5700813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770128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1-</a:t>
            </a:r>
            <a:fld id="{1A9123A3-0271-4B8A-88D5-27E5ED0421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35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ctr">
              <a:buNone/>
              <a:defRPr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31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5C12D4F4-8E4C-42F9-932B-9E81ADC6F5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38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50" y="1862153"/>
            <a:ext cx="8536487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511" y="3856409"/>
            <a:ext cx="8534126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996765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78076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76400"/>
            <a:ext cx="3810000" cy="2662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76400"/>
            <a:ext cx="3810000" cy="2662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2638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503920" cy="4572000"/>
          </a:xfrm>
          <a:prstGeom prst="rect">
            <a:avLst/>
          </a:prstGeom>
        </p:spPr>
        <p:txBody>
          <a:bodyPr/>
          <a:lstStyle>
            <a:lvl1pPr marL="290513" indent="-290513">
              <a:defRPr sz="2600" b="0"/>
            </a:lvl1pPr>
            <a:lvl2pPr>
              <a:defRPr sz="2400" b="0"/>
            </a:lvl2pPr>
            <a:lvl3pPr>
              <a:defRPr sz="2200" b="0"/>
            </a:lvl3pPr>
            <a:lvl4pPr>
              <a:defRPr b="0"/>
            </a:lvl4pPr>
            <a:lvl5pPr>
              <a:defRPr sz="18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16-</a:t>
            </a:r>
            <a:fld id="{48490D8A-E447-4798-A1E7-B7F7E94DB0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422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54480"/>
            <a:ext cx="82296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83782"/>
            <a:ext cx="1708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spc="300">
                <a:solidFill>
                  <a:srgbClr val="FFFFFF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0293CF-47CF-4360-A4CF-A4A8D772425E}"/>
              </a:ext>
            </a:extLst>
          </p:cNvPr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8B5515-6603-4FF6-880A-DBCE1D8D5483}"/>
              </a:ext>
            </a:extLst>
          </p:cNvPr>
          <p:cNvSpPr txBox="1"/>
          <p:nvPr/>
        </p:nvSpPr>
        <p:spPr>
          <a:xfrm>
            <a:off x="72990" y="28991"/>
            <a:ext cx="8231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pc="300" dirty="0">
                <a:solidFill>
                  <a:schemeClr val="bg1"/>
                </a:solidFill>
                <a:latin typeface="Arial Narrow" panose="020B0606020202030204" pitchFamily="34" charset="0"/>
              </a:rPr>
              <a:t>Session 28: Case Preparation and Testimony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6665B67-E349-4B33-8920-891BD60CF59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FB025A2-6565-48F6-AC3E-BA7323E4550E}"/>
              </a:ext>
            </a:extLst>
          </p:cNvPr>
          <p:cNvSpPr txBox="1"/>
          <p:nvPr userDrawn="1"/>
        </p:nvSpPr>
        <p:spPr>
          <a:xfrm>
            <a:off x="0" y="6515325"/>
            <a:ext cx="1708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 Black" panose="020B0A04020102020204" pitchFamily="34" charset="0"/>
              </a:rPr>
              <a:t>DRE</a:t>
            </a:r>
          </a:p>
        </p:txBody>
      </p:sp>
    </p:spTree>
    <p:custDataLst>
      <p:tags r:id="rId11"/>
    </p:custDataLst>
    <p:extLst>
      <p:ext uri="{BB962C8B-B14F-4D97-AF65-F5344CB8AC3E}">
        <p14:creationId xmlns:p14="http://schemas.microsoft.com/office/powerpoint/2010/main" val="2532746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1" r:id="rId1"/>
    <p:sldLayoutId id="2147484352" r:id="rId2"/>
    <p:sldLayoutId id="2147484353" r:id="rId3"/>
    <p:sldLayoutId id="2147484354" r:id="rId4"/>
    <p:sldLayoutId id="2147484355" r:id="rId5"/>
    <p:sldLayoutId id="2147484357" r:id="rId6"/>
    <p:sldLayoutId id="2147484358" r:id="rId7"/>
    <p:sldLayoutId id="2147484360" r:id="rId8"/>
    <p:sldLayoutId id="2147484361" r:id="rId9"/>
  </p:sldLayoutIdLst>
  <p:hf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1" kern="1200" spc="-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600" kern="1200">
          <a:solidFill>
            <a:schemeClr val="accent3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Arial" panose="020B0604020202020204" pitchFamily="34" charset="0"/>
        <a:buChar char="•"/>
        <a:defRPr sz="26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Arial" panose="020B0604020202020204" pitchFamily="34" charset="0"/>
        <a:buChar char="–"/>
        <a:defRPr sz="2600" kern="1200">
          <a:solidFill>
            <a:schemeClr val="accent3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Wingdings 2" panose="05020102010507070707" pitchFamily="18" charset="2"/>
        <a:buChar char="P"/>
        <a:defRPr sz="2600" kern="1200">
          <a:solidFill>
            <a:schemeClr val="accent3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26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8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4805836" y="1913188"/>
            <a:ext cx="3556000" cy="854075"/>
          </a:xfrm>
        </p:spPr>
        <p:txBody>
          <a:bodyPr>
            <a:normAutofit/>
          </a:bodyPr>
          <a:lstStyle/>
          <a:p>
            <a:pPr algn="l"/>
            <a:r>
              <a:rPr lang="en-US" altLang="en-US" sz="3600" dirty="0"/>
              <a:t>Session 28 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4721013" y="2850756"/>
            <a:ext cx="36766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3200" b="1" dirty="0">
                <a:solidFill>
                  <a:schemeClr val="accent3"/>
                </a:solidFill>
                <a:latin typeface="+mj-lt"/>
              </a:rPr>
              <a:t>Case Preparation </a:t>
            </a:r>
          </a:p>
          <a:p>
            <a:pPr>
              <a:defRPr/>
            </a:pPr>
            <a:r>
              <a:rPr lang="en-US" sz="3200" b="1" dirty="0">
                <a:solidFill>
                  <a:schemeClr val="accent3"/>
                </a:solidFill>
                <a:latin typeface="+mj-lt"/>
              </a:rPr>
              <a:t>and Testimony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018" y="1808186"/>
            <a:ext cx="3986914" cy="2659241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4AC49CA0-7FB2-4C43-9952-DC6AD7E221F2}"/>
              </a:ext>
            </a:extLst>
          </p:cNvPr>
          <p:cNvGrpSpPr/>
          <p:nvPr/>
        </p:nvGrpSpPr>
        <p:grpSpPr>
          <a:xfrm>
            <a:off x="2461085" y="5380755"/>
            <a:ext cx="4221830" cy="1066909"/>
            <a:chOff x="4826437" y="5380755"/>
            <a:chExt cx="4221830" cy="1066909"/>
          </a:xfrm>
        </p:grpSpPr>
        <p:pic>
          <p:nvPicPr>
            <p:cNvPr id="12" name="Picture 2">
              <a:extLst>
                <a:ext uri="{FF2B5EF4-FFF2-40B4-BE49-F238E27FC236}">
                  <a16:creationId xmlns:a16="http://schemas.microsoft.com/office/drawing/2014/main" id="{7DC6A320-C187-4A07-BF86-111DB72044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86212" y="5380755"/>
              <a:ext cx="1109027" cy="10669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FDBB3064-6C34-4271-BB5B-B80A29DF88F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1624" y="5534582"/>
              <a:ext cx="1136643" cy="759254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01F44EA-B314-491E-B312-3D921C372E8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826437" y="5685609"/>
              <a:ext cx="1143390" cy="457200"/>
            </a:xfrm>
            <a:prstGeom prst="rect">
              <a:avLst/>
            </a:prstGeom>
          </p:spPr>
        </p:pic>
      </p:grp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3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altLang="en-US" sz="3600" dirty="0"/>
              <a:t>Learning Objectives</a:t>
            </a:r>
          </a:p>
        </p:txBody>
      </p:sp>
      <p:sp>
        <p:nvSpPr>
          <p:cNvPr id="6146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3088" lvl="1" indent="-373063">
              <a:lnSpc>
                <a:spcPct val="100000"/>
              </a:lnSpc>
              <a:spcAft>
                <a:spcPts val="1200"/>
              </a:spcAft>
            </a:pPr>
            <a:r>
              <a:rPr lang="en-US" altLang="en-US" dirty="0"/>
              <a:t>Conduct a thorough pre-trial and prepare for testimony</a:t>
            </a:r>
          </a:p>
          <a:p>
            <a:pPr marL="573088" lvl="1" indent="-373063">
              <a:lnSpc>
                <a:spcPct val="100000"/>
              </a:lnSpc>
              <a:spcAft>
                <a:spcPts val="1200"/>
              </a:spcAft>
            </a:pPr>
            <a:r>
              <a:rPr lang="en-US" altLang="en-US" dirty="0"/>
              <a:t>Provide clear, accurate, and descriptive direct testimony</a:t>
            </a:r>
          </a:p>
          <a:p>
            <a:pPr marL="573088" lvl="1" indent="-373063">
              <a:lnSpc>
                <a:spcPct val="100000"/>
              </a:lnSpc>
              <a:spcAft>
                <a:spcPts val="1200"/>
              </a:spcAft>
            </a:pPr>
            <a:r>
              <a:rPr lang="en-US" altLang="en-US" dirty="0"/>
              <a:t>Respond effectively and appropriately to cross examination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28-</a:t>
            </a:r>
            <a:fld id="{12C312E6-CEA6-4A9F-8459-9469216A9FFC}" type="slidenum">
              <a:rPr lang="en-US" smtClean="0"/>
              <a:pPr/>
              <a:t>2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en-US" sz="3600" dirty="0"/>
              <a:t>Preparation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28-</a:t>
            </a:r>
            <a:fld id="{12C312E6-CEA6-4A9F-8459-9469216A9FFC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473" y="1593849"/>
            <a:ext cx="6807053" cy="454025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en-US" sz="3600" dirty="0"/>
              <a:t>Direct Testimony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28-</a:t>
            </a:r>
            <a:fld id="{12C312E6-CEA6-4A9F-8459-9469216A9FF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686" y="1712288"/>
            <a:ext cx="5791200" cy="38626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81247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en-US" sz="3600" dirty="0"/>
              <a:t>New Scientific Principle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66462"/>
            <a:ext cx="3442677" cy="3860018"/>
          </a:xfrm>
        </p:spPr>
        <p:txBody>
          <a:bodyPr/>
          <a:lstStyle/>
          <a:p>
            <a:pPr lvl="1"/>
            <a:r>
              <a:rPr lang="en-US" dirty="0"/>
              <a:t>Most courts employ either Frye or Daubert standards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9pPr>
          </a:lstStyle>
          <a:p>
            <a:r>
              <a:rPr lang="en-US" sz="1400" b="0" dirty="0">
                <a:latin typeface="Arial Narrow" panose="020B0606020202030204" pitchFamily="34" charset="0"/>
              </a:rPr>
              <a:t>28-</a:t>
            </a:r>
            <a:fld id="{12C312E6-CEA6-4A9F-8459-9469216A9FFC}" type="slidenum">
              <a:rPr lang="en-US" sz="1400" b="0" smtClean="0">
                <a:latin typeface="Arial Narrow" panose="020B0606020202030204" pitchFamily="34" charset="0"/>
              </a:rPr>
              <a:pPr/>
              <a:t>5</a:t>
            </a:fld>
            <a:endParaRPr lang="en-US" sz="1400" b="0" dirty="0">
              <a:latin typeface="Arial Narrow" panose="020B0606020202030204" pitchFamily="34" charset="0"/>
            </a:endParaRPr>
          </a:p>
        </p:txBody>
      </p:sp>
      <p:pic>
        <p:nvPicPr>
          <p:cNvPr id="8" name="Picture 8" descr="supreme_court_building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155769"/>
            <a:ext cx="3889254" cy="288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003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en-US" sz="3600" dirty="0"/>
              <a:t>General Guidelines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9pPr>
          </a:lstStyle>
          <a:p>
            <a:r>
              <a:rPr lang="en-US" sz="1400" b="0" dirty="0">
                <a:latin typeface="Arial Narrow" panose="020B0606020202030204" pitchFamily="34" charset="0"/>
              </a:rPr>
              <a:t>28-</a:t>
            </a:r>
            <a:fld id="{12C312E6-CEA6-4A9F-8459-9469216A9FFC}" type="slidenum">
              <a:rPr lang="en-US" sz="1400" b="0" smtClean="0">
                <a:latin typeface="Arial Narrow" panose="020B0606020202030204" pitchFamily="34" charset="0"/>
              </a:rPr>
              <a:pPr/>
              <a:t>6</a:t>
            </a:fld>
            <a:endParaRPr lang="en-US" sz="1400" b="0" dirty="0">
              <a:latin typeface="Arial Narrow" panose="020B0606020202030204" pitchFamily="34" charset="0"/>
            </a:endParaRPr>
          </a:p>
        </p:txBody>
      </p:sp>
      <p:pic>
        <p:nvPicPr>
          <p:cNvPr id="6" name="Picture 2" descr="https://lh5.googleusercontent.com/wY6hBdCBycvU5YIbhAO7yzb6lUBJ95w5HBacPiaRbJIoqwu8x3r4ehWj6U1bJdNUpoxys-mZNFIuDR61MbfGDTsJtFtg2aoVTBXUmso-GJpvpVbYrqcZbEqupMmPDBio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723" y="1463090"/>
            <a:ext cx="6992554" cy="4661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00271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en-US" sz="3600" dirty="0"/>
              <a:t>Typical Defense Tactics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870032" y="1798496"/>
            <a:ext cx="3816768" cy="4327983"/>
          </a:xfrm>
        </p:spPr>
        <p:txBody>
          <a:bodyPr/>
          <a:lstStyle/>
          <a:p>
            <a:pPr lvl="1">
              <a:lnSpc>
                <a:spcPct val="100000"/>
              </a:lnSpc>
              <a:spcAft>
                <a:spcPts val="1200"/>
              </a:spcAft>
            </a:pPr>
            <a:r>
              <a:rPr lang="en-US" dirty="0"/>
              <a:t>Challenging observations and interpretations</a:t>
            </a:r>
          </a:p>
          <a:p>
            <a:pPr lvl="1">
              <a:lnSpc>
                <a:spcPct val="100000"/>
              </a:lnSpc>
              <a:spcAft>
                <a:spcPts val="1200"/>
              </a:spcAft>
            </a:pPr>
            <a:r>
              <a:rPr lang="en-US" dirty="0"/>
              <a:t>Challenging credentials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9pPr>
          </a:lstStyle>
          <a:p>
            <a:r>
              <a:rPr lang="en-US" sz="1400" b="0" dirty="0">
                <a:latin typeface="Arial Narrow" panose="020B0606020202030204" pitchFamily="34" charset="0"/>
              </a:rPr>
              <a:t>28-</a:t>
            </a:r>
            <a:fld id="{12C312E6-CEA6-4A9F-8459-9469216A9FFC}" type="slidenum">
              <a:rPr lang="en-US" sz="1400" b="0" smtClean="0">
                <a:latin typeface="Arial Narrow" panose="020B0606020202030204" pitchFamily="34" charset="0"/>
              </a:rPr>
              <a:pPr/>
              <a:t>7</a:t>
            </a:fld>
            <a:endParaRPr lang="en-US" sz="1400" b="0" dirty="0">
              <a:latin typeface="Arial Narrow" panose="020B0606020202030204" pitchFamily="34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24" y="1798497"/>
            <a:ext cx="3985846" cy="2657230"/>
          </a:xfrm>
          <a:prstGeom prst="rect">
            <a:avLst/>
          </a:prstGeom>
          <a:ln>
            <a:noFill/>
          </a:ln>
          <a:effectLst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9020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9pPr>
          </a:lstStyle>
          <a:p>
            <a:r>
              <a:rPr lang="en-US" sz="1400" b="0" dirty="0">
                <a:latin typeface="Arial Narrow" panose="020B0606020202030204" pitchFamily="34" charset="0"/>
              </a:rPr>
              <a:t>28-</a:t>
            </a:r>
            <a:fld id="{12C312E6-CEA6-4A9F-8459-9469216A9FFC}" type="slidenum">
              <a:rPr lang="en-US" sz="1400" b="0" smtClean="0">
                <a:latin typeface="Arial Narrow" panose="020B0606020202030204" pitchFamily="34" charset="0"/>
              </a:rPr>
              <a:pPr/>
              <a:t>8</a:t>
            </a:fld>
            <a:endParaRPr lang="en-US" sz="1400" b="0" dirty="0">
              <a:latin typeface="Arial Narrow" panose="020B060602020203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rocky.wehling\Desktop\DEC Program\DRE\PPT\a-DRE_PPT_01 April 2021.pptx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2 - &amp;quot;Drug Recognition Expert&amp;quot;&quot;/&gt;&lt;property id=&quot;20307&quot; value=&quot;537&quot;/&gt;&lt;/object&gt;&lt;object type=&quot;3&quot; unique_id=&quot;178552&quot;&gt;&lt;property id=&quot;20148&quot; value=&quot;5&quot;/&gt;&lt;property id=&quot;20300&quot; value=&quot;Slide 4 - &amp;quot;Housekeeping &amp;quot;&quot;/&gt;&lt;property id=&quot;20307&quot; value=&quot;571&quot;/&gt;&lt;/object&gt;&lt;object type=&quot;3&quot; unique_id=&quot;178555&quot;&gt;&lt;property id=&quot;20148&quot; value=&quot;5&quot;/&gt;&lt;property id=&quot;20300&quot; value=&quot;Slide 7 - &amp;quot;Course Goal&amp;quot;&quot;/&gt;&lt;property id=&quot;20307&quot; value=&quot;540&quot;/&gt;&lt;/object&gt;&lt;object type=&quot;3&quot; unique_id=&quot;178557&quot;&gt;&lt;property id=&quot;20148&quot; value=&quot;5&quot;/&gt;&lt;property id=&quot;20300&quot; value=&quot;Slide 10&quot;/&gt;&lt;property id=&quot;20307&quot; value=&quot;541&quot;/&gt;&lt;/object&gt;&lt;object type=&quot;3&quot; unique_id=&quot;178558&quot;&gt;&lt;property id=&quot;20148&quot; value=&quot;5&quot;/&gt;&lt;property id=&quot;20300&quot; value=&quot;Slide 11&quot;/&gt;&lt;property id=&quot;20307&quot; value=&quot;550&quot;/&gt;&lt;/object&gt;&lt;object type=&quot;3&quot; unique_id=&quot;178559&quot;&gt;&lt;property id=&quot;20148&quot; value=&quot;5&quot;/&gt;&lt;property id=&quot;20300&quot; value=&quot;Slide 13&quot;/&gt;&lt;property id=&quot;20307&quot; value=&quot;543&quot;/&gt;&lt;/object&gt;&lt;object type=&quot;3&quot; unique_id=&quot;178560&quot;&gt;&lt;property id=&quot;20148&quot; value=&quot;5&quot;/&gt;&lt;property id=&quot;20300&quot; value=&quot;Slide 12 - &amp;quot;Washington State (2006)&amp;quot;&quot;/&gt;&lt;property id=&quot;20307&quot; value=&quot;555&quot;/&gt;&lt;/object&gt;&lt;object type=&quot;3&quot; unique_id=&quot;178561&quot;&gt;&lt;property id=&quot;20148&quot; value=&quot;5&quot;/&gt;&lt;property id=&quot;20300&quot; value=&quot;Slide 14 - &amp;quot;Drugged-Driving Incidence&amp;quot;&quot;/&gt;&lt;property id=&quot;20307&quot; value=&quot;551&quot;/&gt;&lt;/object&gt;&lt;object type=&quot;3&quot; unique_id=&quot;178564&quot;&gt;&lt;property id=&quot;20148&quot; value=&quot;5&quot;/&gt;&lt;property id=&quot;20300&quot; value=&quot;Slide 16 - &amp;quot;Classroom Training Goals &amp;quot;&quot;/&gt;&lt;property id=&quot;20307&quot; value=&quot;567&quot;/&gt;&lt;/object&gt;&lt;object type=&quot;3&quot; unique_id=&quot;178566&quot;&gt;&lt;property id=&quot;20148&quot; value=&quot;5&quot;/&gt;&lt;property id=&quot;20300&quot; value=&quot;Slide 17 - &amp;quot;Classroom Training Objectives &amp;quot;&quot;/&gt;&lt;property id=&quot;20307&quot; value=&quot;552&quot;/&gt;&lt;/object&gt;&lt;object type=&quot;3&quot; unique_id=&quot;178567&quot;&gt;&lt;property id=&quot;20148&quot; value=&quot;5&quot;/&gt;&lt;property id=&quot;20300&quot; value=&quot;Slide 18 - &amp;quot;Classroom Training Objectives &amp;quot;&quot;/&gt;&lt;property id=&quot;20307&quot; value=&quot;556&quot;/&gt;&lt;/object&gt;&lt;object type=&quot;3&quot; unique_id=&quot;178569&quot;&gt;&lt;property id=&quot;20148&quot; value=&quot;5&quot;/&gt;&lt;property id=&quot;20300&quot; value=&quot;Slide 19 - &amp;quot;Course Content  &amp;quot;&quot;/&gt;&lt;property id=&quot;20307&quot; value=&quot;558&quot;/&gt;&lt;/object&gt;&lt;object type=&quot;3&quot; unique_id=&quot;178570&quot;&gt;&lt;property id=&quot;20148&quot; value=&quot;5&quot;/&gt;&lt;property id=&quot;20300&quot; value=&quot;Slide 20 - &amp;quot;Course Content&amp;quot;&quot;/&gt;&lt;property id=&quot;20307&quot; value=&quot;569&quot;/&gt;&lt;/object&gt;&lt;object type=&quot;3&quot; unique_id=&quot;178574&quot;&gt;&lt;property id=&quot;20148&quot; value=&quot;5&quot;/&gt;&lt;property id=&quot;20300&quot; value=&quot;Slide 22 - &amp;quot;Participant Manual &amp;quot;&quot;/&gt;&lt;property id=&quot;20307&quot; value=&quot;560&quot;/&gt;&lt;/object&gt;&lt;object type=&quot;3&quot; unique_id=&quot;178575&quot;&gt;&lt;property id=&quot;20148&quot; value=&quot;5&quot;/&gt;&lt;property id=&quot;20300&quot; value=&quot;Slide 23 - &amp;quot;Criteria for Passing &amp;quot;&quot;/&gt;&lt;property id=&quot;20307&quot; value=&quot;561&quot;/&gt;&lt;/object&gt;&lt;object type=&quot;3&quot; unique_id=&quot;178576&quot;&gt;&lt;property id=&quot;20148&quot; value=&quot;5&quot;/&gt;&lt;property id=&quot;20300&quot; value=&quot;Slide 24 - &amp;quot;Glossary of Terms &amp;quot;&quot;/&gt;&lt;property id=&quot;20307&quot; value=&quot;554&quot;/&gt;&lt;/object&gt;&lt;object type=&quot;3&quot; unique_id=&quot;178578&quot;&gt;&lt;property id=&quot;20148&quot; value=&quot;5&quot;/&gt;&lt;property id=&quot;20300&quot; value=&quot;Slide 25 - &amp;quot;QUESTIONS AND PRE-TEST&amp;quot;&quot;/&gt;&lt;property id=&quot;20307&quot; value=&quot;549&quot;/&gt;&lt;/object&gt;&lt;object type=&quot;3&quot; unique_id=&quot;178936&quot;&gt;&lt;property id=&quot;20148&quot; value=&quot;5&quot;/&gt;&lt;property id=&quot;20300&quot; value=&quot;Slide 1&quot;/&gt;&lt;property id=&quot;20307&quot; value=&quot;575&quot;/&gt;&lt;/object&gt;&lt;object type=&quot;3&quot; unique_id=&quot;178937&quot;&gt;&lt;property id=&quot;20148&quot; value=&quot;5&quot;/&gt;&lt;property id=&quot;20300&quot; value=&quot;Slide 3 - &amp;quot;Learning Objectives&amp;quot;&quot;/&gt;&lt;property id=&quot;20307&quot; value=&quot;584&quot;/&gt;&lt;/object&gt;&lt;object type=&quot;3&quot; unique_id=&quot;178938&quot;&gt;&lt;property id=&quot;20148&quot; value=&quot;5&quot;/&gt;&lt;property id=&quot;20300&quot; value=&quot;Slide 5 - &amp;quot;Participant Introductions &amp;quot;&quot;/&gt;&lt;property id=&quot;20307&quot; value=&quot;585&quot;/&gt;&lt;/object&gt;&lt;object type=&quot;3&quot; unique_id=&quot;178939&quot;&gt;&lt;property id=&quot;20148&quot; value=&quot;5&quot;/&gt;&lt;property id=&quot;20300&quot; value=&quot;Slide 6 - &amp;quot;Drug Recognition Expert (DRE) Certification Phases&amp;quot;&quot;/&gt;&lt;property id=&quot;20307&quot; value=&quot;576&quot;/&gt;&lt;/object&gt;&lt;object type=&quot;3&quot; unique_id=&quot;178940&quot;&gt;&lt;property id=&quot;20148&quot; value=&quot;5&quot;/&gt;&lt;property id=&quot;20300&quot; value=&quot;Slide 8&quot;/&gt;&lt;property id=&quot;20307&quot; value=&quot;583&quot;/&gt;&lt;/object&gt;&lt;object type=&quot;3&quot; unique_id=&quot;178941&quot;&gt;&lt;property id=&quot;20148&quot; value=&quot;5&quot;/&gt;&lt;property id=&quot;20300&quot; value=&quot;Slide 9 - &amp;quot;Incidence of  Drug-Impaired Driving&amp;quot;&quot;/&gt;&lt;property id=&quot;20307&quot; value=&quot;579&quot;/&gt;&lt;/object&gt;&lt;object type=&quot;3&quot; unique_id=&quot;178942&quot;&gt;&lt;property id=&quot;20148&quot; value=&quot;5&quot;/&gt;&lt;property id=&quot;20300&quot; value=&quot;Slide 15 - &amp;quot;DEC Program &amp;quot;&quot;/&gt;&lt;property id=&quot;20307&quot; value=&quot;580&quot;/&gt;&lt;/object&gt;&lt;object type=&quot;3&quot; unique_id=&quot;178943&quot;&gt;&lt;property id=&quot;20148&quot; value=&quot;5&quot;/&gt;&lt;property id=&quot;20300&quot; value=&quot;Slide 21 - &amp;quot;Course Activities &amp;quot;&quot;/&gt;&lt;property id=&quot;20307&quot; value=&quot;581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DESIGN_ID_3_DEFAULT DESIGN" val="RrY0lBzj"/>
  <p:tag name="SECTOMILLISECCONVERTED" val="1"/>
  <p:tag name="ARTICULATE_DESIGN_ID_DRE" val="9XyLxvjb"/>
  <p:tag name="ARTICULATE_SLIDE_COUNT" val="8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RE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000000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DRE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E" id="{8CC4B0B3-5163-4679-B833-3280A1D51F42}" vid="{201E2C93-1949-41FB-9CC4-DE76C7BC56D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5C0061AC-BD92-450D-9941-3C46E41EF907}"/>
</file>

<file path=customXml/itemProps2.xml><?xml version="1.0" encoding="utf-8"?>
<ds:datastoreItem xmlns:ds="http://schemas.openxmlformats.org/officeDocument/2006/customXml" ds:itemID="{09579E9E-FFE7-466C-BDD3-76715A382389}"/>
</file>

<file path=customXml/itemProps3.xml><?xml version="1.0" encoding="utf-8"?>
<ds:datastoreItem xmlns:ds="http://schemas.openxmlformats.org/officeDocument/2006/customXml" ds:itemID="{ABB0F3B0-9F96-466A-8F93-64E5994468D8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41831</TotalTime>
  <Words>202</Words>
  <Application>Microsoft Office PowerPoint</Application>
  <PresentationFormat>On-screen Show (4:3)</PresentationFormat>
  <Paragraphs>71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Arial Narrow</vt:lpstr>
      <vt:lpstr>Calibri</vt:lpstr>
      <vt:lpstr>Trebuchet MS</vt:lpstr>
      <vt:lpstr>Wingdings 2</vt:lpstr>
      <vt:lpstr>DRE</vt:lpstr>
      <vt:lpstr>Session 28 </vt:lpstr>
      <vt:lpstr>Learning Objectives</vt:lpstr>
      <vt:lpstr>Preparation</vt:lpstr>
      <vt:lpstr>Direct Testimony</vt:lpstr>
      <vt:lpstr>New Scientific Principle</vt:lpstr>
      <vt:lpstr>General Guidelines</vt:lpstr>
      <vt:lpstr>Typical Defense Tactics</vt:lpstr>
      <vt:lpstr>Questions?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rocky.wehling@dot.gov</dc:creator>
  <cp:lastModifiedBy>Ziegler, Amy (TSI)</cp:lastModifiedBy>
  <cp:revision>981</cp:revision>
  <cp:lastPrinted>2013-11-20T14:46:01Z</cp:lastPrinted>
  <dcterms:created xsi:type="dcterms:W3CDTF">2005-12-09T17:41:03Z</dcterms:created>
  <dcterms:modified xsi:type="dcterms:W3CDTF">2022-09-21T16:56:04Z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EDD9F51A-9A8A-4D41-9E98-1210D29BB359</vt:lpwstr>
  </property>
  <property fmtid="{D5CDD505-2E9C-101B-9397-08002B2CF9AE}" pid="3" name="ArticulatePath">
    <vt:lpwstr>DRE_PPT_01 January 2020</vt:lpwstr>
  </property>
  <property fmtid="{D5CDD505-2E9C-101B-9397-08002B2CF9AE}" pid="4" name="ContentTypeId">
    <vt:lpwstr>0x010100A31DCCF0BBFCB640886DBD6AA5C4DF7C</vt:lpwstr>
  </property>
</Properties>
</file>